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Trebuchet MS" panose="020B0603020202020204" pitchFamily="34" charset="0"/>
      <p:regular r:id="rId13"/>
      <p:bold r:id="rId14"/>
      <p:italic r:id="rId15"/>
      <p:boldItalic r:id="rId16"/>
    </p:embeddedFont>
    <p:embeddedFont>
      <p:font typeface="Trebuchet MS Bold" panose="020B0703020202020204" pitchFamily="34" charset="0"/>
      <p:regular r:id="rId17"/>
      <p:bold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B83558-4EEA-427F-8BEE-66BCEAA403F1}" v="5" dt="2024-12-19T12:27:24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62" d="100"/>
          <a:sy n="62" d="100"/>
        </p:scale>
        <p:origin x="80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23" Type="http://schemas.microsoft.com/office/2015/10/relationships/revisionInfo" Target="revisionInfo.xml"/><Relationship Id="rId10" Type="http://schemas.openxmlformats.org/officeDocument/2006/relationships/font" Target="fonts/font2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thriveldn.co.uk/great-mental-health-day-in-london/local-support/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thriveldn.co.uk/great-mental-health-day-in-london/training-and-webinar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hriveldn.co.uk/communications/toolkits-and-resources/toolkit/great-mental-health-day-supporters-pack/" TargetMode="External"/><Relationship Id="rId5" Type="http://schemas.openxmlformats.org/officeDocument/2006/relationships/hyperlink" Target="https://thriveldn.co.uk/great-mental-health-day-in-london/" TargetMode="External"/><Relationship Id="rId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info@thriveldn.co.uk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thriveldn.co.uk/great-mental-health-day-in-londo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hriveldn.co.uk/communications/toolkits-and-resources/toolkit/great-mental-health-day-supporters-pack/#copy_toolkit" TargetMode="External"/><Relationship Id="rId5" Type="http://schemas.openxmlformats.org/officeDocument/2006/relationships/hyperlink" Target="https://thriveldn.co.uk/communications/toolkits-and-resources/toolkit/great-mental-health-day-supporters-pack/" TargetMode="Externa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276076" y="272796"/>
            <a:ext cx="589788" cy="589788"/>
          </a:xfrm>
          <a:custGeom>
            <a:avLst/>
            <a:gdLst/>
            <a:ahLst/>
            <a:cxnLst/>
            <a:rect l="l" t="t" r="r" b="b"/>
            <a:pathLst>
              <a:path w="589788" h="589788">
                <a:moveTo>
                  <a:pt x="0" y="0"/>
                </a:moveTo>
                <a:lnTo>
                  <a:pt x="589788" y="0"/>
                </a:lnTo>
                <a:lnTo>
                  <a:pt x="589788" y="589788"/>
                </a:lnTo>
                <a:lnTo>
                  <a:pt x="0" y="5897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6926580" y="0"/>
            <a:ext cx="4180332" cy="6858000"/>
          </a:xfrm>
          <a:custGeom>
            <a:avLst/>
            <a:gdLst/>
            <a:ahLst/>
            <a:cxnLst/>
            <a:rect l="l" t="t" r="r" b="b"/>
            <a:pathLst>
              <a:path w="4180332" h="6858000">
                <a:moveTo>
                  <a:pt x="0" y="0"/>
                </a:moveTo>
                <a:lnTo>
                  <a:pt x="4180332" y="0"/>
                </a:lnTo>
                <a:lnTo>
                  <a:pt x="418033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15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406908" y="6022848"/>
            <a:ext cx="2438400" cy="475488"/>
          </a:xfrm>
          <a:custGeom>
            <a:avLst/>
            <a:gdLst/>
            <a:ahLst/>
            <a:cxnLst/>
            <a:rect l="l" t="t" r="r" b="b"/>
            <a:pathLst>
              <a:path w="2438400" h="475488">
                <a:moveTo>
                  <a:pt x="0" y="0"/>
                </a:moveTo>
                <a:lnTo>
                  <a:pt x="2438400" y="0"/>
                </a:lnTo>
                <a:lnTo>
                  <a:pt x="2438400" y="475488"/>
                </a:lnTo>
                <a:lnTo>
                  <a:pt x="0" y="4754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b="-16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6129528" y="0"/>
            <a:ext cx="6062472" cy="6858000"/>
          </a:xfrm>
          <a:custGeom>
            <a:avLst/>
            <a:gdLst/>
            <a:ahLst/>
            <a:cxnLst/>
            <a:rect l="l" t="t" r="r" b="b"/>
            <a:pathLst>
              <a:path w="6062472" h="6858000">
                <a:moveTo>
                  <a:pt x="0" y="0"/>
                </a:moveTo>
                <a:lnTo>
                  <a:pt x="6062472" y="0"/>
                </a:lnTo>
                <a:lnTo>
                  <a:pt x="606247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3425952" y="5876544"/>
            <a:ext cx="1537716" cy="713232"/>
          </a:xfrm>
          <a:custGeom>
            <a:avLst/>
            <a:gdLst/>
            <a:ahLst/>
            <a:cxnLst/>
            <a:rect l="l" t="t" r="r" b="b"/>
            <a:pathLst>
              <a:path w="1537716" h="713232">
                <a:moveTo>
                  <a:pt x="0" y="0"/>
                </a:moveTo>
                <a:lnTo>
                  <a:pt x="1537716" y="0"/>
                </a:lnTo>
                <a:lnTo>
                  <a:pt x="1537716" y="713232"/>
                </a:lnTo>
                <a:lnTo>
                  <a:pt x="0" y="71323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6275832" y="5220108"/>
            <a:ext cx="5916168" cy="1151425"/>
          </a:xfrm>
          <a:custGeom>
            <a:avLst/>
            <a:gdLst/>
            <a:ahLst/>
            <a:cxnLst/>
            <a:rect l="l" t="t" r="r" b="b"/>
            <a:pathLst>
              <a:path w="5916168" h="1151425">
                <a:moveTo>
                  <a:pt x="0" y="0"/>
                </a:moveTo>
                <a:lnTo>
                  <a:pt x="5916168" y="0"/>
                </a:lnTo>
                <a:lnTo>
                  <a:pt x="5916168" y="1151425"/>
                </a:lnTo>
                <a:lnTo>
                  <a:pt x="0" y="115142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t="-406533" r="-507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6792346" y="567690"/>
            <a:ext cx="4736837" cy="4652418"/>
          </a:xfrm>
          <a:custGeom>
            <a:avLst/>
            <a:gdLst/>
            <a:ahLst/>
            <a:cxnLst/>
            <a:rect l="l" t="t" r="r" b="b"/>
            <a:pathLst>
              <a:path w="4736837" h="4652418">
                <a:moveTo>
                  <a:pt x="0" y="0"/>
                </a:moveTo>
                <a:lnTo>
                  <a:pt x="4736836" y="0"/>
                </a:lnTo>
                <a:lnTo>
                  <a:pt x="4736836" y="4652418"/>
                </a:lnTo>
                <a:lnTo>
                  <a:pt x="0" y="465241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TextBox 10"/>
          <p:cNvSpPr txBox="1"/>
          <p:nvPr/>
        </p:nvSpPr>
        <p:spPr>
          <a:xfrm>
            <a:off x="420624" y="-105261"/>
            <a:ext cx="4348534" cy="2784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1664"/>
              </a:lnSpc>
            </a:pPr>
            <a:r>
              <a:rPr lang="en-US" sz="5400" b="1" dirty="0">
                <a:solidFill>
                  <a:srgbClr val="FFFFFF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London’s Health Day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20624" y="1035158"/>
            <a:ext cx="4348534" cy="9214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563"/>
              </a:lnSpc>
            </a:pPr>
            <a:r>
              <a:rPr lang="en-US" sz="5402" b="1">
                <a:solidFill>
                  <a:srgbClr val="FFFFFF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Great Mental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48095" y="3514051"/>
            <a:ext cx="5101248" cy="5376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5"/>
              </a:lnSpc>
            </a:pPr>
            <a:r>
              <a:rPr lang="en-US" sz="3204" b="1" dirty="0">
                <a:solidFill>
                  <a:srgbClr val="FFFFFF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Friday, 31 January 2025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276076" y="272796"/>
            <a:ext cx="589788" cy="589788"/>
          </a:xfrm>
          <a:custGeom>
            <a:avLst/>
            <a:gdLst/>
            <a:ahLst/>
            <a:cxnLst/>
            <a:rect l="l" t="t" r="r" b="b"/>
            <a:pathLst>
              <a:path w="589788" h="589788">
                <a:moveTo>
                  <a:pt x="0" y="0"/>
                </a:moveTo>
                <a:lnTo>
                  <a:pt x="589788" y="0"/>
                </a:lnTo>
                <a:lnTo>
                  <a:pt x="589788" y="589788"/>
                </a:lnTo>
                <a:lnTo>
                  <a:pt x="0" y="5897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63503" y="-63503"/>
            <a:ext cx="12318997" cy="1923793"/>
          </a:xfrm>
          <a:custGeom>
            <a:avLst/>
            <a:gdLst/>
            <a:ahLst/>
            <a:cxnLst/>
            <a:rect l="l" t="t" r="r" b="b"/>
            <a:pathLst>
              <a:path w="12318997" h="1923793">
                <a:moveTo>
                  <a:pt x="0" y="0"/>
                </a:moveTo>
                <a:lnTo>
                  <a:pt x="12318997" y="0"/>
                </a:lnTo>
                <a:lnTo>
                  <a:pt x="12318997" y="1923793"/>
                </a:lnTo>
                <a:lnTo>
                  <a:pt x="0" y="19237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1276076" y="272796"/>
            <a:ext cx="589788" cy="589788"/>
          </a:xfrm>
          <a:custGeom>
            <a:avLst/>
            <a:gdLst/>
            <a:ahLst/>
            <a:cxnLst/>
            <a:rect l="l" t="t" r="r" b="b"/>
            <a:pathLst>
              <a:path w="589788" h="589788">
                <a:moveTo>
                  <a:pt x="0" y="0"/>
                </a:moveTo>
                <a:lnTo>
                  <a:pt x="589788" y="0"/>
                </a:lnTo>
                <a:lnTo>
                  <a:pt x="589788" y="589788"/>
                </a:lnTo>
                <a:lnTo>
                  <a:pt x="0" y="5897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1276076" y="272796"/>
            <a:ext cx="589788" cy="589788"/>
          </a:xfrm>
          <a:custGeom>
            <a:avLst/>
            <a:gdLst/>
            <a:ahLst/>
            <a:cxnLst/>
            <a:rect l="l" t="t" r="r" b="b"/>
            <a:pathLst>
              <a:path w="589788" h="589788">
                <a:moveTo>
                  <a:pt x="0" y="0"/>
                </a:moveTo>
                <a:lnTo>
                  <a:pt x="589788" y="0"/>
                </a:lnTo>
                <a:lnTo>
                  <a:pt x="589788" y="589788"/>
                </a:lnTo>
                <a:lnTo>
                  <a:pt x="0" y="58978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6"/>
          <p:cNvSpPr txBox="1"/>
          <p:nvPr/>
        </p:nvSpPr>
        <p:spPr>
          <a:xfrm>
            <a:off x="840943" y="608267"/>
            <a:ext cx="7245792" cy="537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8"/>
              </a:lnSpc>
            </a:pPr>
            <a:r>
              <a:rPr lang="en-US" sz="3206" b="1">
                <a:solidFill>
                  <a:srgbClr val="BF5486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What is Great Mental Health Day?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81001" y="1860290"/>
            <a:ext cx="7245792" cy="47309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3"/>
              </a:lnSpc>
            </a:pPr>
            <a:r>
              <a:rPr lang="en-US" sz="1795" b="1" spc="3" dirty="0">
                <a:solidFill>
                  <a:srgbClr val="000000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Great Mental Health Day returns on Friday, 31 January 2025.</a:t>
            </a:r>
          </a:p>
          <a:p>
            <a:pPr algn="l">
              <a:lnSpc>
                <a:spcPts val="2304"/>
              </a:lnSpc>
            </a:pPr>
            <a:endParaRPr lang="en-US" sz="1795" b="1" spc="3" dirty="0">
              <a:solidFill>
                <a:srgbClr val="000000"/>
              </a:solidFill>
              <a:latin typeface="Trebuchet MS Bold"/>
              <a:ea typeface="Trebuchet MS Bold"/>
              <a:cs typeface="Trebuchet MS Bold"/>
              <a:sym typeface="Trebuchet MS Bold"/>
            </a:endParaRPr>
          </a:p>
          <a:p>
            <a:pPr algn="l">
              <a:lnSpc>
                <a:spcPts val="2304"/>
              </a:lnSpc>
            </a:pPr>
            <a:r>
              <a:rPr lang="en-US" sz="1596" spc="3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Great Mental Health Day is a London region awareness day that aims to offer a shared, regional mental health and wellbeing platform for London that:</a:t>
            </a:r>
            <a:br>
              <a:rPr lang="en-US" sz="1596" spc="3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lang="en-US" sz="1596" spc="3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5750" indent="-285750" algn="l">
              <a:lnSpc>
                <a:spcPts val="2304"/>
              </a:lnSpc>
              <a:buFontTx/>
              <a:buChar char="-"/>
            </a:pPr>
            <a:r>
              <a:rPr lang="en-US" sz="1596" spc="3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Raises the profile of community and mental health services/groups and work being done by local </a:t>
            </a:r>
            <a:r>
              <a:rPr lang="en-US" sz="1596" spc="3" dirty="0" err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organisations</a:t>
            </a:r>
            <a:r>
              <a:rPr lang="en-US" sz="1596" spc="3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.</a:t>
            </a:r>
          </a:p>
          <a:p>
            <a:pPr marL="285750" indent="-285750" algn="l">
              <a:lnSpc>
                <a:spcPts val="2304"/>
              </a:lnSpc>
              <a:buFontTx/>
              <a:buChar char="-"/>
            </a:pPr>
            <a:r>
              <a:rPr lang="en-US" sz="1596" spc="3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Provides opportunities for Londoners to learn more about how they can support others in their community through accessing local activities or online training</a:t>
            </a:r>
          </a:p>
          <a:p>
            <a:pPr marL="285750" indent="-285750" algn="l">
              <a:lnSpc>
                <a:spcPts val="2304"/>
              </a:lnSpc>
              <a:buFontTx/>
              <a:buChar char="-"/>
            </a:pPr>
            <a:r>
              <a:rPr lang="en-US" sz="1596" spc="3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Supports Londoners to talk about mental health and ask for help when needed.</a:t>
            </a:r>
          </a:p>
          <a:p>
            <a:pPr algn="l">
              <a:lnSpc>
                <a:spcPts val="2304"/>
              </a:lnSpc>
            </a:pPr>
            <a:endParaRPr lang="en-US" sz="1596" spc="3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algn="l">
              <a:lnSpc>
                <a:spcPts val="2304"/>
              </a:lnSpc>
            </a:pPr>
            <a:r>
              <a:rPr lang="en-GB" sz="1596" spc="3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We want the day to equip and empower Londoners to share and explore ideas around the small actions which contribute to a more supportive, caring, and compassionate community. </a:t>
            </a:r>
            <a:endParaRPr lang="en-US" sz="1596" spc="3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2929F69-25D7-35A7-411B-1B9E987FEF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607" y="2438400"/>
            <a:ext cx="3685352" cy="308942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276076" y="272796"/>
            <a:ext cx="589788" cy="589788"/>
          </a:xfrm>
          <a:custGeom>
            <a:avLst/>
            <a:gdLst/>
            <a:ahLst/>
            <a:cxnLst/>
            <a:rect l="l" t="t" r="r" b="b"/>
            <a:pathLst>
              <a:path w="589788" h="589788">
                <a:moveTo>
                  <a:pt x="0" y="0"/>
                </a:moveTo>
                <a:lnTo>
                  <a:pt x="589788" y="0"/>
                </a:lnTo>
                <a:lnTo>
                  <a:pt x="589788" y="589788"/>
                </a:lnTo>
                <a:lnTo>
                  <a:pt x="0" y="5897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63503" y="-63503"/>
            <a:ext cx="12318997" cy="1923793"/>
          </a:xfrm>
          <a:custGeom>
            <a:avLst/>
            <a:gdLst/>
            <a:ahLst/>
            <a:cxnLst/>
            <a:rect l="l" t="t" r="r" b="b"/>
            <a:pathLst>
              <a:path w="12318997" h="1923793">
                <a:moveTo>
                  <a:pt x="0" y="0"/>
                </a:moveTo>
                <a:lnTo>
                  <a:pt x="12318997" y="0"/>
                </a:lnTo>
                <a:lnTo>
                  <a:pt x="12318997" y="1923793"/>
                </a:lnTo>
                <a:lnTo>
                  <a:pt x="0" y="19237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1276076" y="272796"/>
            <a:ext cx="589788" cy="589788"/>
          </a:xfrm>
          <a:custGeom>
            <a:avLst/>
            <a:gdLst/>
            <a:ahLst/>
            <a:cxnLst/>
            <a:rect l="l" t="t" r="r" b="b"/>
            <a:pathLst>
              <a:path w="589788" h="589788">
                <a:moveTo>
                  <a:pt x="0" y="0"/>
                </a:moveTo>
                <a:lnTo>
                  <a:pt x="589788" y="0"/>
                </a:lnTo>
                <a:lnTo>
                  <a:pt x="589788" y="589788"/>
                </a:lnTo>
                <a:lnTo>
                  <a:pt x="0" y="5897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6"/>
          <p:cNvSpPr txBox="1"/>
          <p:nvPr/>
        </p:nvSpPr>
        <p:spPr>
          <a:xfrm>
            <a:off x="840943" y="608267"/>
            <a:ext cx="7245792" cy="537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8"/>
              </a:lnSpc>
            </a:pPr>
            <a:r>
              <a:rPr lang="en-US" sz="3206" b="1" dirty="0">
                <a:solidFill>
                  <a:srgbClr val="BF5486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How can you get involved?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57200" y="1888831"/>
            <a:ext cx="10896600" cy="49709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2593"/>
              </a:lnSpc>
              <a:buAutoNum type="arabicPeriod"/>
            </a:pPr>
            <a:r>
              <a:rPr lang="en-US" b="1" spc="3" dirty="0">
                <a:solidFill>
                  <a:schemeClr val="accent6">
                    <a:lumMod val="75000"/>
                  </a:schemeClr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Download our GMHD Supporter's Pack. </a:t>
            </a:r>
            <a:r>
              <a:rPr lang="en-US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Filled with ideas, tips and information on how you can support the day. This will be available to download from </a:t>
            </a:r>
            <a:r>
              <a:rPr lang="en-US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  <a:hlinkClick r:id="rId5"/>
              </a:rPr>
              <a:t>https://thriveldn.co.uk/great-mental-health-day-in-london/</a:t>
            </a:r>
            <a:endParaRPr lang="en-US" spc="3" dirty="0">
              <a:solidFill>
                <a:srgbClr val="000000"/>
              </a:solidFill>
              <a:latin typeface="Trebuchet MS"/>
              <a:ea typeface="Trebuchet MS Bold"/>
              <a:cs typeface="Trebuchet MS Bold"/>
              <a:sym typeface="Trebuchet MS Bold"/>
            </a:endParaRPr>
          </a:p>
          <a:p>
            <a:pPr marL="342900" indent="-342900">
              <a:lnSpc>
                <a:spcPts val="2593"/>
              </a:lnSpc>
              <a:buAutoNum type="arabicPeriod"/>
            </a:pPr>
            <a:r>
              <a:rPr lang="en-US" b="1" spc="3" dirty="0">
                <a:solidFill>
                  <a:schemeClr val="accent6">
                    <a:lumMod val="75000"/>
                  </a:schemeClr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Let people know it’s happening</a:t>
            </a:r>
            <a:r>
              <a:rPr lang="en-US" b="1" spc="3" dirty="0">
                <a:solidFill>
                  <a:schemeClr val="accent6">
                    <a:lumMod val="75000"/>
                  </a:schemeClr>
                </a:solidFill>
                <a:latin typeface="Trebuchet MS"/>
                <a:sym typeface="Trebuchet MS Bold"/>
              </a:rPr>
              <a:t>.</a:t>
            </a:r>
            <a:r>
              <a:rPr lang="en-US" b="1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 </a:t>
            </a:r>
            <a:r>
              <a:rPr lang="en-GB" b="0" i="0" dirty="0">
                <a:solidFill>
                  <a:srgbClr val="000000"/>
                </a:solidFill>
                <a:effectLst/>
                <a:latin typeface="Trebuchet MS"/>
              </a:rPr>
              <a:t>One of the easiest ways to get involved with Great Mental Health Day is to let people know about it and share your message of support. </a:t>
            </a:r>
            <a:r>
              <a:rPr lang="en-GB" dirty="0">
                <a:solidFill>
                  <a:srgbClr val="000000"/>
                </a:solidFill>
                <a:latin typeface="Trebuchet MS"/>
              </a:rPr>
              <a:t>Through</a:t>
            </a:r>
            <a:r>
              <a:rPr lang="en-GB" b="0" i="0" dirty="0">
                <a:solidFill>
                  <a:srgbClr val="000000"/>
                </a:solidFill>
                <a:effectLst/>
                <a:latin typeface="Trebuchet MS"/>
              </a:rPr>
              <a:t> </a:t>
            </a:r>
            <a:r>
              <a:rPr lang="en-GB" dirty="0">
                <a:solidFill>
                  <a:srgbClr val="000000"/>
                </a:solidFill>
                <a:latin typeface="Trebuchet MS"/>
              </a:rPr>
              <a:t>the </a:t>
            </a:r>
            <a:r>
              <a:rPr lang="en-GB" dirty="0">
                <a:solidFill>
                  <a:srgbClr val="000000"/>
                </a:solidFill>
                <a:latin typeface="Trebuchet MS"/>
                <a:hlinkClick r:id="rId6"/>
              </a:rPr>
              <a:t>Supporter's</a:t>
            </a:r>
            <a:r>
              <a:rPr lang="en-GB" b="0" i="0" dirty="0">
                <a:solidFill>
                  <a:srgbClr val="000000"/>
                </a:solidFill>
                <a:effectLst/>
                <a:latin typeface="Trebuchet MS"/>
                <a:hlinkClick r:id="rId6"/>
              </a:rPr>
              <a:t> </a:t>
            </a:r>
            <a:r>
              <a:rPr lang="en-GB" dirty="0">
                <a:solidFill>
                  <a:srgbClr val="000000"/>
                </a:solidFill>
                <a:latin typeface="Trebuchet MS"/>
                <a:hlinkClick r:id="rId6"/>
              </a:rPr>
              <a:t>Pack</a:t>
            </a:r>
            <a:r>
              <a:rPr lang="en-GB" dirty="0">
                <a:solidFill>
                  <a:srgbClr val="000000"/>
                </a:solidFill>
                <a:latin typeface="Trebuchet MS"/>
              </a:rPr>
              <a:t>, access</a:t>
            </a:r>
            <a:r>
              <a:rPr lang="en-GB" b="0" i="0" dirty="0">
                <a:solidFill>
                  <a:srgbClr val="000000"/>
                </a:solidFill>
                <a:effectLst/>
                <a:latin typeface="Trebuchet MS"/>
              </a:rPr>
              <a:t> </a:t>
            </a:r>
            <a:r>
              <a:rPr lang="en-GB" dirty="0">
                <a:solidFill>
                  <a:srgbClr val="000000"/>
                </a:solidFill>
                <a:latin typeface="Trebuchet MS"/>
              </a:rPr>
              <a:t>a communications toolkit </a:t>
            </a:r>
            <a:r>
              <a:rPr lang="en-GB" b="0" i="0" dirty="0">
                <a:solidFill>
                  <a:srgbClr val="000000"/>
                </a:solidFill>
                <a:effectLst/>
                <a:latin typeface="Trebuchet MS"/>
              </a:rPr>
              <a:t>which </a:t>
            </a:r>
            <a:r>
              <a:rPr lang="en-GB" dirty="0">
                <a:solidFill>
                  <a:srgbClr val="000000"/>
                </a:solidFill>
                <a:latin typeface="Trebuchet MS"/>
              </a:rPr>
              <a:t>contains suggested social, newsletter and website copy.</a:t>
            </a:r>
          </a:p>
          <a:p>
            <a:pPr marL="342900" indent="-342900" algn="l">
              <a:lnSpc>
                <a:spcPts val="2593"/>
              </a:lnSpc>
              <a:buAutoNum type="arabicPeriod"/>
            </a:pPr>
            <a:r>
              <a:rPr lang="en-GB" b="1" spc="3" dirty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  <a:ea typeface="Trebuchet MS Bold"/>
                <a:cs typeface="Trebuchet MS Bold"/>
                <a:sym typeface="Trebuchet MS Bold"/>
              </a:rPr>
              <a:t>Use the day to raise awareness about local services and support</a:t>
            </a:r>
            <a:r>
              <a:rPr lang="en-GB" b="1" spc="3" dirty="0">
                <a:solidFill>
                  <a:schemeClr val="accent6">
                    <a:lumMod val="75000"/>
                  </a:schemeClr>
                </a:solidFill>
                <a:latin typeface="Trebuchet MS"/>
                <a:sym typeface="Trebuchet MS Bold"/>
              </a:rPr>
              <a:t>. </a:t>
            </a:r>
            <a:r>
              <a:rPr lang="en-GB" spc="3" dirty="0">
                <a:solidFill>
                  <a:srgbClr val="000000"/>
                </a:solidFill>
                <a:latin typeface="Trebuchet MS" panose="020B0603020202020204" pitchFamily="34" charset="0"/>
                <a:sym typeface="Trebuchet MS Bold"/>
              </a:rPr>
              <a:t>Hold events, host open days or taster sessions, write b</a:t>
            </a:r>
            <a:r>
              <a:rPr lang="en-GB" spc="3" dirty="0">
                <a:solidFill>
                  <a:srgbClr val="000000"/>
                </a:solidFill>
                <a:latin typeface="Trebuchet MS" panose="020B0603020202020204" pitchFamily="34" charset="0"/>
                <a:ea typeface="Trebuchet MS Bold"/>
                <a:cs typeface="Trebuchet MS Bold"/>
                <a:sym typeface="Trebuchet MS Bold"/>
              </a:rPr>
              <a:t>log posts, website features or social media posts to promote local support services or resources on or around Great Mental Health Day.</a:t>
            </a:r>
          </a:p>
          <a:p>
            <a:pPr marL="342900" indent="-342900">
              <a:lnSpc>
                <a:spcPts val="2593"/>
              </a:lnSpc>
              <a:buAutoNum type="arabicPeriod"/>
            </a:pPr>
            <a:r>
              <a:rPr lang="en-GB" b="1" spc="3" dirty="0">
                <a:solidFill>
                  <a:schemeClr val="accent6">
                    <a:lumMod val="75000"/>
                  </a:schemeClr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Signpost to free online training offers and resources. </a:t>
            </a:r>
            <a:r>
              <a:rPr lang="en-GB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For GMHD 25 we want to encourage Londoners to access the free training and support offers available to them. You can access these via the Thrive LDN website and we've </a:t>
            </a:r>
            <a:r>
              <a:rPr lang="en-GB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  <a:hlinkClick r:id="rId7"/>
              </a:rPr>
              <a:t>collated key resources into one place</a:t>
            </a:r>
            <a:r>
              <a:rPr lang="en-GB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.</a:t>
            </a:r>
            <a:endParaRPr lang="en-GB" spc="3" dirty="0">
              <a:solidFill>
                <a:srgbClr val="000000"/>
              </a:solidFill>
              <a:latin typeface="Trebuchet MS"/>
              <a:ea typeface="Trebuchet MS Bold"/>
              <a:cs typeface="Trebuchet MS Bold"/>
            </a:endParaRPr>
          </a:p>
          <a:p>
            <a:pPr marL="342900" indent="-342900" algn="l">
              <a:lnSpc>
                <a:spcPts val="2593"/>
              </a:lnSpc>
              <a:buAutoNum type="arabicPeriod"/>
            </a:pPr>
            <a:r>
              <a:rPr lang="en-GB" b="1" spc="3" dirty="0">
                <a:solidFill>
                  <a:schemeClr val="accent6">
                    <a:lumMod val="75000"/>
                  </a:schemeClr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Tell us about your Great Mental Health Day 2025 plans! </a:t>
            </a:r>
            <a:r>
              <a:rPr lang="en-GB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Let us know about any events that are taking place locally or any services or support you would like to add to the </a:t>
            </a:r>
            <a:r>
              <a:rPr lang="en-GB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  <a:hlinkClick r:id="rId8"/>
              </a:rPr>
              <a:t>interactive GMHD map</a:t>
            </a:r>
            <a:r>
              <a:rPr lang="en-GB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.</a:t>
            </a:r>
            <a:endParaRPr lang="en-GB" spc="3" dirty="0">
              <a:solidFill>
                <a:srgbClr val="000000"/>
              </a:solidFill>
              <a:latin typeface="Trebuchet MS"/>
              <a:ea typeface="Trebuchet MS Bold"/>
              <a:cs typeface="Trebuchet MS Bold"/>
            </a:endParaRPr>
          </a:p>
          <a:p>
            <a:pPr marL="342900" indent="-342900" algn="l">
              <a:lnSpc>
                <a:spcPts val="2593"/>
              </a:lnSpc>
              <a:buAutoNum type="arabicPeriod"/>
            </a:pPr>
            <a:endParaRPr lang="en-US" sz="1795" b="1" spc="3" dirty="0">
              <a:solidFill>
                <a:srgbClr val="000000"/>
              </a:solidFill>
              <a:latin typeface="Trebuchet MS" panose="020B0603020202020204" pitchFamily="34" charset="0"/>
              <a:ea typeface="Trebuchet MS Bold"/>
              <a:cs typeface="Trebuchet MS Bold"/>
              <a:sym typeface="Trebuchet MS Bold"/>
            </a:endParaRPr>
          </a:p>
        </p:txBody>
      </p:sp>
    </p:spTree>
    <p:extLst>
      <p:ext uri="{BB962C8B-B14F-4D97-AF65-F5344CB8AC3E}">
        <p14:creationId xmlns:p14="http://schemas.microsoft.com/office/powerpoint/2010/main" val="974563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276076" y="272796"/>
            <a:ext cx="589788" cy="589788"/>
          </a:xfrm>
          <a:custGeom>
            <a:avLst/>
            <a:gdLst/>
            <a:ahLst/>
            <a:cxnLst/>
            <a:rect l="l" t="t" r="r" b="b"/>
            <a:pathLst>
              <a:path w="589788" h="589788">
                <a:moveTo>
                  <a:pt x="0" y="0"/>
                </a:moveTo>
                <a:lnTo>
                  <a:pt x="589788" y="0"/>
                </a:lnTo>
                <a:lnTo>
                  <a:pt x="589788" y="589788"/>
                </a:lnTo>
                <a:lnTo>
                  <a:pt x="0" y="5897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63503" y="-63503"/>
            <a:ext cx="12318997" cy="1923793"/>
          </a:xfrm>
          <a:custGeom>
            <a:avLst/>
            <a:gdLst/>
            <a:ahLst/>
            <a:cxnLst/>
            <a:rect l="l" t="t" r="r" b="b"/>
            <a:pathLst>
              <a:path w="12318997" h="1923793">
                <a:moveTo>
                  <a:pt x="0" y="0"/>
                </a:moveTo>
                <a:lnTo>
                  <a:pt x="12318997" y="0"/>
                </a:lnTo>
                <a:lnTo>
                  <a:pt x="12318997" y="1923793"/>
                </a:lnTo>
                <a:lnTo>
                  <a:pt x="0" y="19237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4" name="Freeform 4"/>
          <p:cNvSpPr/>
          <p:nvPr/>
        </p:nvSpPr>
        <p:spPr>
          <a:xfrm>
            <a:off x="11276076" y="272796"/>
            <a:ext cx="589788" cy="589788"/>
          </a:xfrm>
          <a:custGeom>
            <a:avLst/>
            <a:gdLst/>
            <a:ahLst/>
            <a:cxnLst/>
            <a:rect l="l" t="t" r="r" b="b"/>
            <a:pathLst>
              <a:path w="589788" h="589788">
                <a:moveTo>
                  <a:pt x="0" y="0"/>
                </a:moveTo>
                <a:lnTo>
                  <a:pt x="589788" y="0"/>
                </a:lnTo>
                <a:lnTo>
                  <a:pt x="589788" y="589788"/>
                </a:lnTo>
                <a:lnTo>
                  <a:pt x="0" y="5897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118E42F9-ED44-4DB9-2757-D4D7B78D1CCC}"/>
              </a:ext>
            </a:extLst>
          </p:cNvPr>
          <p:cNvSpPr txBox="1"/>
          <p:nvPr/>
        </p:nvSpPr>
        <p:spPr>
          <a:xfrm>
            <a:off x="840943" y="608267"/>
            <a:ext cx="7245792" cy="537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8"/>
              </a:lnSpc>
            </a:pPr>
            <a:r>
              <a:rPr lang="en-US" sz="3206" b="1" dirty="0">
                <a:solidFill>
                  <a:srgbClr val="BF5486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Next steps and key dates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4E248CBF-58EC-8C01-5AA5-441F4D86997F}"/>
              </a:ext>
            </a:extLst>
          </p:cNvPr>
          <p:cNvSpPr txBox="1"/>
          <p:nvPr/>
        </p:nvSpPr>
        <p:spPr>
          <a:xfrm>
            <a:off x="457200" y="1859143"/>
            <a:ext cx="11114314" cy="49709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3"/>
              </a:lnSpc>
            </a:pPr>
            <a:r>
              <a:rPr lang="en-US" sz="1795" b="1" spc="3" dirty="0">
                <a:solidFill>
                  <a:srgbClr val="000000"/>
                </a:solidFill>
                <a:latin typeface="Trebuchet MS" panose="020B0603020202020204" pitchFamily="34" charset="0"/>
                <a:ea typeface="Trebuchet MS Bold"/>
                <a:cs typeface="Trebuchet MS Bold"/>
                <a:sym typeface="Trebuchet MS Bold"/>
              </a:rPr>
              <a:t>Wednesday 11</a:t>
            </a:r>
            <a:r>
              <a:rPr lang="en-US" sz="1795" b="1" spc="3" baseline="30000" dirty="0">
                <a:solidFill>
                  <a:srgbClr val="000000"/>
                </a:solidFill>
                <a:latin typeface="Trebuchet MS" panose="020B0603020202020204" pitchFamily="34" charset="0"/>
                <a:ea typeface="Trebuchet MS Bold"/>
                <a:cs typeface="Trebuchet MS Bold"/>
                <a:sym typeface="Trebuchet MS Bold"/>
              </a:rPr>
              <a:t>th</a:t>
            </a:r>
            <a:r>
              <a:rPr lang="en-US" sz="1795" b="1" spc="3" dirty="0">
                <a:solidFill>
                  <a:srgbClr val="000000"/>
                </a:solidFill>
                <a:latin typeface="Trebuchet MS" panose="020B0603020202020204" pitchFamily="34" charset="0"/>
                <a:ea typeface="Trebuchet MS Bold"/>
                <a:cs typeface="Trebuchet MS Bold"/>
                <a:sym typeface="Trebuchet MS Bold"/>
              </a:rPr>
              <a:t> December</a:t>
            </a:r>
          </a:p>
          <a:p>
            <a:pPr algn="l">
              <a:lnSpc>
                <a:spcPts val="2593"/>
              </a:lnSpc>
            </a:pPr>
            <a:r>
              <a:rPr lang="en-US" sz="1750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  <a:hlinkClick r:id="rId5"/>
              </a:rPr>
              <a:t>GMHD 25 Supporter's Pack </a:t>
            </a:r>
            <a:r>
              <a:rPr lang="en-US" sz="1750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and </a:t>
            </a:r>
            <a:r>
              <a:rPr lang="en-US" sz="1750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  <a:hlinkClick r:id="rId6"/>
              </a:rPr>
              <a:t>Social Copy </a:t>
            </a:r>
            <a:r>
              <a:rPr lang="en-US" sz="1750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available to download from the </a:t>
            </a:r>
            <a:r>
              <a:rPr lang="en-US" sz="1750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  <a:hlinkClick r:id="rId7"/>
              </a:rPr>
              <a:t>Thrive LDN website</a:t>
            </a:r>
            <a:endParaRPr lang="en-US" sz="1750" spc="3" dirty="0">
              <a:solidFill>
                <a:srgbClr val="000000"/>
              </a:solidFill>
              <a:latin typeface="Trebuchet MS"/>
              <a:ea typeface="Trebuchet MS Bold"/>
              <a:cs typeface="Trebuchet MS Bold"/>
              <a:sym typeface="Trebuchet MS Bold"/>
            </a:endParaRPr>
          </a:p>
          <a:p>
            <a:pPr algn="l">
              <a:lnSpc>
                <a:spcPts val="2593"/>
              </a:lnSpc>
            </a:pPr>
            <a:endParaRPr lang="en-US" sz="1750" spc="3" dirty="0">
              <a:solidFill>
                <a:srgbClr val="000000"/>
              </a:solidFill>
              <a:latin typeface="Trebuchet MS"/>
              <a:ea typeface="Trebuchet MS Bold"/>
              <a:cs typeface="Trebuchet MS Bold"/>
            </a:endParaRPr>
          </a:p>
          <a:p>
            <a:pPr>
              <a:lnSpc>
                <a:spcPts val="2593"/>
              </a:lnSpc>
            </a:pPr>
            <a:r>
              <a:rPr lang="en-US" b="1" spc="3" dirty="0">
                <a:solidFill>
                  <a:srgbClr val="000000"/>
                </a:solidFill>
                <a:latin typeface="Trebuchet MS"/>
              </a:rPr>
              <a:t>Tues 21 January 2025</a:t>
            </a:r>
            <a:br>
              <a:rPr lang="en-US" b="1" spc="3" dirty="0">
                <a:latin typeface="Trebuchet MS" panose="020B0603020202020204" pitchFamily="34" charset="0"/>
              </a:rPr>
            </a:br>
            <a:r>
              <a:rPr lang="en-US" spc="3" dirty="0">
                <a:solidFill>
                  <a:srgbClr val="000000"/>
                </a:solidFill>
                <a:latin typeface="Trebuchet MS"/>
              </a:rPr>
              <a:t>London Public Mental Health Communications Group meetings</a:t>
            </a:r>
            <a:br>
              <a:rPr lang="en-US" spc="3" dirty="0">
                <a:latin typeface="Trebuchet MS" panose="020B0603020202020204" pitchFamily="34" charset="0"/>
              </a:rPr>
            </a:br>
            <a:r>
              <a:rPr lang="en-US" spc="3" dirty="0">
                <a:solidFill>
                  <a:srgbClr val="000000"/>
                </a:solidFill>
                <a:latin typeface="Trebuchet MS"/>
              </a:rPr>
              <a:t>Join us for an opportunity to check in with colleagues ahead of the day and share plans at our next two meetings. Please email </a:t>
            </a:r>
            <a:r>
              <a:rPr lang="en-US" spc="3" dirty="0">
                <a:solidFill>
                  <a:srgbClr val="000000"/>
                </a:solidFill>
                <a:latin typeface="Trebuchet MS"/>
                <a:hlinkClick r:id="rId8"/>
              </a:rPr>
              <a:t>info@thriveldn.co.uk</a:t>
            </a:r>
            <a:r>
              <a:rPr lang="en-US" spc="3" dirty="0">
                <a:solidFill>
                  <a:srgbClr val="000000"/>
                </a:solidFill>
                <a:latin typeface="Trebuchet MS"/>
              </a:rPr>
              <a:t> for a meeting link if you've not got this already.</a:t>
            </a:r>
            <a:endParaRPr lang="en-US" dirty="0">
              <a:latin typeface="Trebuchet MS"/>
            </a:endParaRPr>
          </a:p>
          <a:p>
            <a:pPr>
              <a:lnSpc>
                <a:spcPts val="2593"/>
              </a:lnSpc>
            </a:pPr>
            <a:endParaRPr lang="en-US" sz="1750" b="1" spc="3" dirty="0">
              <a:solidFill>
                <a:srgbClr val="000000"/>
              </a:solidFill>
              <a:latin typeface="Trebuchet MS" panose="020B0603020202020204" pitchFamily="34" charset="0"/>
              <a:ea typeface="Trebuchet MS Bold"/>
              <a:cs typeface="Trebuchet MS Bold"/>
            </a:endParaRPr>
          </a:p>
          <a:p>
            <a:pPr>
              <a:lnSpc>
                <a:spcPts val="2593"/>
              </a:lnSpc>
            </a:pPr>
            <a:r>
              <a:rPr lang="en-US" sz="1750" b="1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</a:rPr>
              <a:t>Between Wed 18 December – Fri 17 January (rolling)</a:t>
            </a:r>
            <a:endParaRPr lang="en-US" sz="1750" b="1" spc="3" dirty="0">
              <a:solidFill>
                <a:srgbClr val="000000"/>
              </a:solidFill>
              <a:latin typeface="Trebuchet MS" panose="020B0603020202020204" pitchFamily="34" charset="0"/>
              <a:ea typeface="Trebuchet MS Bold"/>
              <a:cs typeface="Trebuchet MS Bold"/>
            </a:endParaRPr>
          </a:p>
          <a:p>
            <a:pPr>
              <a:lnSpc>
                <a:spcPts val="2593"/>
              </a:lnSpc>
            </a:pPr>
            <a:r>
              <a:rPr lang="en-US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</a:rPr>
              <a:t>Email </a:t>
            </a:r>
            <a:r>
              <a:rPr lang="en-US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hlinkClick r:id="rId8"/>
              </a:rPr>
              <a:t>info@thriveldn.co.uk</a:t>
            </a:r>
            <a:r>
              <a:rPr lang="en-US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</a:rPr>
              <a:t> to include any local services, </a:t>
            </a:r>
            <a:r>
              <a:rPr lang="en-US" spc="3" dirty="0" err="1">
                <a:solidFill>
                  <a:srgbClr val="000000"/>
                </a:solidFill>
                <a:latin typeface="Trebuchet MS"/>
                <a:ea typeface="Trebuchet MS Bold"/>
                <a:cs typeface="Trebuchet MS Bold"/>
              </a:rPr>
              <a:t>organisations</a:t>
            </a:r>
            <a:r>
              <a:rPr lang="en-US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</a:rPr>
              <a:t>, training opportunities or events to the interactive map. We'll update these pages on a rolling basis.</a:t>
            </a:r>
            <a:endParaRPr lang="en-US" dirty="0"/>
          </a:p>
          <a:p>
            <a:pPr>
              <a:lnSpc>
                <a:spcPts val="2593"/>
              </a:lnSpc>
            </a:pPr>
            <a:endParaRPr lang="en-US" spc="3" dirty="0">
              <a:solidFill>
                <a:srgbClr val="000000"/>
              </a:solidFill>
              <a:latin typeface="Trebuchet MS"/>
              <a:ea typeface="Trebuchet MS Bold"/>
              <a:cs typeface="Trebuchet MS Bold"/>
              <a:sym typeface="Trebuchet MS Bold"/>
            </a:endParaRPr>
          </a:p>
          <a:p>
            <a:pPr>
              <a:lnSpc>
                <a:spcPts val="2593"/>
              </a:lnSpc>
            </a:pPr>
            <a:r>
              <a:rPr lang="en-US" sz="1750" b="1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Friday 31</a:t>
            </a:r>
            <a:r>
              <a:rPr lang="en-US" sz="1750" b="1" spc="3" baseline="30000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st</a:t>
            </a:r>
            <a:r>
              <a:rPr lang="en-US" sz="1750" b="1" spc="3" dirty="0">
                <a:solidFill>
                  <a:srgbClr val="000000"/>
                </a:solidFill>
                <a:latin typeface="Trebuchet MS"/>
                <a:ea typeface="Trebuchet MS Bold"/>
                <a:cs typeface="Trebuchet MS Bold"/>
                <a:sym typeface="Trebuchet MS Bold"/>
              </a:rPr>
              <a:t> January</a:t>
            </a:r>
            <a:endParaRPr lang="en-US" sz="1750" b="1" spc="3" dirty="0">
              <a:solidFill>
                <a:srgbClr val="000000"/>
              </a:solidFill>
              <a:latin typeface="Trebuchet MS"/>
              <a:ea typeface="Trebuchet MS Bold"/>
              <a:cs typeface="Trebuchet MS Bold"/>
            </a:endParaRPr>
          </a:p>
          <a:p>
            <a:pPr>
              <a:lnSpc>
                <a:spcPts val="2593"/>
              </a:lnSpc>
            </a:pPr>
            <a:r>
              <a:rPr lang="en-US" sz="1795" spc="3" dirty="0">
                <a:solidFill>
                  <a:srgbClr val="000000"/>
                </a:solidFill>
                <a:latin typeface="Trebuchet MS" panose="020B0603020202020204" pitchFamily="34" charset="0"/>
                <a:ea typeface="Trebuchet MS Bold"/>
                <a:cs typeface="Trebuchet MS Bold"/>
                <a:sym typeface="Trebuchet MS Bold"/>
              </a:rPr>
              <a:t>Great Mental Health Day 2025!</a:t>
            </a:r>
          </a:p>
          <a:p>
            <a:pPr algn="l">
              <a:lnSpc>
                <a:spcPts val="2593"/>
              </a:lnSpc>
            </a:pPr>
            <a:endParaRPr lang="en-US" sz="1795" spc="3" dirty="0">
              <a:solidFill>
                <a:srgbClr val="000000"/>
              </a:solidFill>
              <a:latin typeface="Trebuchet MS" panose="020B0603020202020204" pitchFamily="34" charset="0"/>
              <a:ea typeface="Trebuchet MS Bold"/>
              <a:cs typeface="Trebuchet MS Bold"/>
              <a:sym typeface="Trebuchet MS Bold"/>
            </a:endParaRPr>
          </a:p>
        </p:txBody>
      </p:sp>
    </p:spTree>
    <p:extLst>
      <p:ext uri="{BB962C8B-B14F-4D97-AF65-F5344CB8AC3E}">
        <p14:creationId xmlns:p14="http://schemas.microsoft.com/office/powerpoint/2010/main" val="1542565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45c0fab6-56d9-4027-8634-5191942b5343">
      <Terms xmlns="http://schemas.microsoft.com/office/infopath/2007/PartnerControls"/>
    </lcf76f155ced4ddcb4097134ff3c332f>
    <_ip_UnifiedCompliancePolicyProperties xmlns="http://schemas.microsoft.com/sharepoint/v3" xsi:nil="true"/>
    <TaxCatchAll xmlns="79245cda-21eb-41f3-81d8-7fde42e154e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9D4294DE01CC438642387AA92569C8" ma:contentTypeVersion="18" ma:contentTypeDescription="Create a new document." ma:contentTypeScope="" ma:versionID="785c43af435f541cc299d1f7b07de40d">
  <xsd:schema xmlns:xsd="http://www.w3.org/2001/XMLSchema" xmlns:xs="http://www.w3.org/2001/XMLSchema" xmlns:p="http://schemas.microsoft.com/office/2006/metadata/properties" xmlns:ns1="http://schemas.microsoft.com/sharepoint/v3" xmlns:ns2="45c0fab6-56d9-4027-8634-5191942b5343" xmlns:ns3="79245cda-21eb-41f3-81d8-7fde42e154ed" targetNamespace="http://schemas.microsoft.com/office/2006/metadata/properties" ma:root="true" ma:fieldsID="e8c34cad2c3299f9ddcef4c93b7c8516" ns1:_="" ns2:_="" ns3:_="">
    <xsd:import namespace="http://schemas.microsoft.com/sharepoint/v3"/>
    <xsd:import namespace="45c0fab6-56d9-4027-8634-5191942b5343"/>
    <xsd:import namespace="79245cda-21eb-41f3-81d8-7fde42e154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c0fab6-56d9-4027-8634-5191942b53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245cda-21eb-41f3-81d8-7fde42e154e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bc9e56ec-d588-4c2e-9f86-f2c124d10044}" ma:internalName="TaxCatchAll" ma:showField="CatchAllData" ma:web="79245cda-21eb-41f3-81d8-7fde42e154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D5467B-1927-46FE-AAC2-C0B0F5F52A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37043A-21CF-4A99-BFBD-D8C78AD591FA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79245cda-21eb-41f3-81d8-7fde42e154ed"/>
    <ds:schemaRef ds:uri="45c0fab6-56d9-4027-8634-5191942b5343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55499B-4133-47FF-B6C8-D110E6349007}">
  <ds:schemaRefs>
    <ds:schemaRef ds:uri="45c0fab6-56d9-4027-8634-5191942b5343"/>
    <ds:schemaRef ds:uri="79245cda-21eb-41f3-81d8-7fde42e154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14398</TotalTime>
  <Words>505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Arial</vt:lpstr>
      <vt:lpstr>Trebuchet MS</vt:lpstr>
      <vt:lpstr>Trebuchet MS 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GMHD 2025 Supporter's Pack</dc:title>
  <cp:lastModifiedBy>DOWNER, Rebecca (ROYAL FREE LONDON NHS FOUNDATION TRUST)</cp:lastModifiedBy>
  <cp:revision>5</cp:revision>
  <dcterms:created xsi:type="dcterms:W3CDTF">2006-08-16T00:00:00Z</dcterms:created>
  <dcterms:modified xsi:type="dcterms:W3CDTF">2024-12-19T12:27:48Z</dcterms:modified>
  <dc:identifier>DAGUkUbxFrI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0x010100849D4294DE01CC438642387AA92569C8</vt:lpwstr>
  </property>
  <property fmtid="{D5CDD505-2E9C-101B-9397-08002B2CF9AE}" pid="3" name="MediaServiceImageTags">
    <vt:lpwstr/>
  </property>
</Properties>
</file>